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8229600" cx="14630400"/>
  <p:notesSz cx="8229600" cy="14630400"/>
  <p:embeddedFontLst>
    <p:embeddedFont>
      <p:font typeface="Nobile"/>
      <p:regular r:id="rId12"/>
      <p:bold r:id="rId13"/>
      <p:italic r:id="rId14"/>
      <p:boldItalic r:id="rId15"/>
    </p:embeddedFont>
    <p:embeddedFont>
      <p:font typeface="Alexandria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Nobile-bold.fntdata"/><Relationship Id="rId12" Type="http://schemas.openxmlformats.org/officeDocument/2006/relationships/font" Target="fonts/Nobile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Nobile-boldItalic.fntdata"/><Relationship Id="rId14" Type="http://schemas.openxmlformats.org/officeDocument/2006/relationships/font" Target="fonts/Nobile-italic.fntdata"/><Relationship Id="rId17" Type="http://schemas.openxmlformats.org/officeDocument/2006/relationships/font" Target="fonts/Alexandria-bold.fntdata"/><Relationship Id="rId16" Type="http://schemas.openxmlformats.org/officeDocument/2006/relationships/font" Target="fonts/Alexandria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" name="Google Shape;4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" name="Google Shape;5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C73E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4" name="Google Shape;4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31267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0"/>
          <p:cNvSpPr/>
          <p:nvPr/>
        </p:nvSpPr>
        <p:spPr>
          <a:xfrm>
            <a:off x="6267212" y="613529"/>
            <a:ext cx="7582376" cy="13944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87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4350"/>
              <a:buFont typeface="Alexandria"/>
              <a:buNone/>
            </a:pPr>
            <a:r>
              <a:rPr b="0" i="0" lang="en-US" sz="4350" u="none" cap="none" strike="noStrike">
                <a:solidFill>
                  <a:srgbClr val="1B1B27"/>
                </a:solidFill>
                <a:latin typeface="Alexandria"/>
                <a:ea typeface="Alexandria"/>
                <a:cs typeface="Alexandria"/>
                <a:sym typeface="Alexandria"/>
              </a:rPr>
              <a:t>Lesson 6: Putting It All Together</a:t>
            </a:r>
            <a:endParaRPr b="0" i="0" sz="4350" u="none" cap="none" strike="noStrike"/>
          </a:p>
        </p:txBody>
      </p:sp>
      <p:sp>
        <p:nvSpPr>
          <p:cNvPr id="46" name="Google Shape;46;p10"/>
          <p:cNvSpPr/>
          <p:nvPr/>
        </p:nvSpPr>
        <p:spPr>
          <a:xfrm>
            <a:off x="6267212" y="2342555"/>
            <a:ext cx="7582376" cy="13383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79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2150"/>
              <a:buFont typeface="Nobile"/>
              <a:buNone/>
            </a:pPr>
            <a:r>
              <a:rPr b="0" i="0" lang="en-US" sz="21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Welcome to the final lesson! Today, we're combining everything you've learned into amazing interactive systems.</a:t>
            </a:r>
            <a:endParaRPr b="0" i="0" sz="2150" u="none" cap="none" strike="noStrike"/>
          </a:p>
        </p:txBody>
      </p:sp>
      <p:sp>
        <p:nvSpPr>
          <p:cNvPr id="47" name="Google Shape;47;p10"/>
          <p:cNvSpPr/>
          <p:nvPr/>
        </p:nvSpPr>
        <p:spPr>
          <a:xfrm>
            <a:off x="6267212" y="3931920"/>
            <a:ext cx="7582376" cy="446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750"/>
              <a:buFont typeface="Nobile"/>
              <a:buChar char="•"/>
            </a:pPr>
            <a:r>
              <a:rPr b="0" i="0" lang="en-US" sz="17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Events (collision, landing, free fall)</a:t>
            </a:r>
            <a:endParaRPr b="0" i="0" sz="1750" u="none" cap="none" strike="noStrike"/>
          </a:p>
        </p:txBody>
      </p:sp>
      <p:sp>
        <p:nvSpPr>
          <p:cNvPr id="48" name="Google Shape;48;p10"/>
          <p:cNvSpPr/>
          <p:nvPr/>
        </p:nvSpPr>
        <p:spPr>
          <a:xfrm>
            <a:off x="6267212" y="4456033"/>
            <a:ext cx="7582376" cy="446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750"/>
              <a:buFont typeface="Nobile"/>
              <a:buChar char="•"/>
            </a:pPr>
            <a:r>
              <a:rPr b="0" i="0" lang="en-US" sz="17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Variables (storing and changing data)</a:t>
            </a:r>
            <a:endParaRPr b="0" i="0" sz="1750" u="none" cap="none" strike="noStrike"/>
          </a:p>
        </p:txBody>
      </p:sp>
      <p:sp>
        <p:nvSpPr>
          <p:cNvPr id="49" name="Google Shape;49;p10"/>
          <p:cNvSpPr/>
          <p:nvPr/>
        </p:nvSpPr>
        <p:spPr>
          <a:xfrm>
            <a:off x="6267212" y="4980146"/>
            <a:ext cx="7582376" cy="446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750"/>
              <a:buFont typeface="Nobile"/>
              <a:buChar char="•"/>
            </a:pPr>
            <a:r>
              <a:rPr b="0" i="0" lang="en-US" sz="17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IF statements (making decisions)</a:t>
            </a:r>
            <a:endParaRPr b="0" i="0" sz="1750" u="none" cap="none" strike="noStrike"/>
          </a:p>
        </p:txBody>
      </p:sp>
      <p:sp>
        <p:nvSpPr>
          <p:cNvPr id="50" name="Google Shape;50;p10"/>
          <p:cNvSpPr/>
          <p:nvPr/>
        </p:nvSpPr>
        <p:spPr>
          <a:xfrm>
            <a:off x="6267212" y="5504259"/>
            <a:ext cx="7582376" cy="446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750"/>
              <a:buFont typeface="Nobile"/>
              <a:buChar char="•"/>
            </a:pPr>
            <a:r>
              <a:rPr b="0" i="0" lang="en-US" sz="17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Sensors (accelerometer, light sensor)</a:t>
            </a:r>
            <a:endParaRPr b="0" i="0" sz="1750" u="none" cap="none" strike="noStrike"/>
          </a:p>
        </p:txBody>
      </p:sp>
      <p:sp>
        <p:nvSpPr>
          <p:cNvPr id="51" name="Google Shape;51;p10"/>
          <p:cNvSpPr/>
          <p:nvPr/>
        </p:nvSpPr>
        <p:spPr>
          <a:xfrm>
            <a:off x="6267212" y="6028373"/>
            <a:ext cx="7582376" cy="4461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750"/>
              <a:buFont typeface="Nobile"/>
              <a:buChar char="•"/>
            </a:pPr>
            <a:r>
              <a:rPr b="0" i="0" lang="en-US" sz="17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Loops (efficient repetition)</a:t>
            </a:r>
            <a:endParaRPr b="0" i="0" sz="1750" u="none" cap="none" strike="noStrike"/>
          </a:p>
        </p:txBody>
      </p:sp>
      <p:sp>
        <p:nvSpPr>
          <p:cNvPr id="52" name="Google Shape;52;p10"/>
          <p:cNvSpPr/>
          <p:nvPr/>
        </p:nvSpPr>
        <p:spPr>
          <a:xfrm>
            <a:off x="6267212" y="6725483"/>
            <a:ext cx="7582376" cy="8922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79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2150"/>
              <a:buFont typeface="Nobile"/>
              <a:buNone/>
            </a:pPr>
            <a:r>
              <a:rPr b="0" i="0" lang="en-US" sz="21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Your challenge: create complete interactive systems that feel like real games or smart devices!</a:t>
            </a:r>
            <a:endParaRPr b="0" i="0" sz="21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/>
          <p:nvPr/>
        </p:nvSpPr>
        <p:spPr>
          <a:xfrm>
            <a:off x="575551" y="452199"/>
            <a:ext cx="8766900" cy="1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3200"/>
              <a:buFont typeface="Alexandria"/>
              <a:buNone/>
            </a:pPr>
            <a:r>
              <a:rPr b="0" i="0" lang="en-US" sz="3800" u="none" cap="none" strike="noStrike">
                <a:solidFill>
                  <a:srgbClr val="1B1B27"/>
                </a:solidFill>
                <a:latin typeface="Alexandria"/>
                <a:ea typeface="Alexandria"/>
                <a:cs typeface="Alexandria"/>
                <a:sym typeface="Alexandria"/>
              </a:rPr>
              <a:t>The Power of Combination</a:t>
            </a:r>
            <a:endParaRPr b="0" i="0" sz="3800" u="none" cap="none" strike="noStrike"/>
          </a:p>
        </p:txBody>
      </p:sp>
      <p:sp>
        <p:nvSpPr>
          <p:cNvPr id="59" name="Google Shape;59;p11"/>
          <p:cNvSpPr/>
          <p:nvPr/>
        </p:nvSpPr>
        <p:spPr>
          <a:xfrm>
            <a:off x="575548" y="1294924"/>
            <a:ext cx="13479304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None/>
            </a:pPr>
            <a:r>
              <a:rPr b="0" i="0" lang="en-US" sz="18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Real programs don't just use one concept—they combine many to create powerful, functional systems.</a:t>
            </a:r>
            <a:endParaRPr b="0" i="0" sz="1850" u="none" cap="none" strike="noStrike"/>
          </a:p>
        </p:txBody>
      </p:sp>
      <p:sp>
        <p:nvSpPr>
          <p:cNvPr id="60" name="Google Shape;60;p11"/>
          <p:cNvSpPr/>
          <p:nvPr/>
        </p:nvSpPr>
        <p:spPr>
          <a:xfrm>
            <a:off x="575548" y="1890832"/>
            <a:ext cx="6539032" cy="3289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600"/>
              <a:buFont typeface="Nobile"/>
              <a:buNone/>
            </a:pPr>
            <a:r>
              <a:rPr b="0" i="0" lang="en-US" sz="22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Why Combine Concepts?</a:t>
            </a:r>
            <a:endParaRPr b="0" i="0" sz="2200" u="none" cap="none" strike="noStrike"/>
          </a:p>
        </p:txBody>
      </p:sp>
      <p:sp>
        <p:nvSpPr>
          <p:cNvPr id="61" name="Google Shape;61;p11"/>
          <p:cNvSpPr/>
          <p:nvPr/>
        </p:nvSpPr>
        <p:spPr>
          <a:xfrm>
            <a:off x="575548" y="2367796"/>
            <a:ext cx="6539032" cy="6579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None/>
            </a:pPr>
            <a:r>
              <a:rPr b="1" i="0" lang="en-US" sz="18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Games:</a:t>
            </a:r>
            <a:r>
              <a:rPr b="0" i="0" lang="en-US" sz="18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 Events trigger actions, variables track scores, IF statements create rules for engaging gameplay.</a:t>
            </a:r>
            <a:endParaRPr b="0" i="0" sz="1850" u="none" cap="none" strike="noStrike"/>
          </a:p>
        </p:txBody>
      </p:sp>
      <p:sp>
        <p:nvSpPr>
          <p:cNvPr id="62" name="Google Shape;62;p11"/>
          <p:cNvSpPr/>
          <p:nvPr/>
        </p:nvSpPr>
        <p:spPr>
          <a:xfrm>
            <a:off x="575548" y="3083243"/>
            <a:ext cx="6539032" cy="6579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None/>
            </a:pPr>
            <a:r>
              <a:rPr b="1" i="0" lang="en-US" sz="18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Smart Devices:</a:t>
            </a:r>
            <a:r>
              <a:rPr b="0" i="0" lang="en-US" sz="18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 Sensors detect conditions, variables remember settings, and events respond to changes.</a:t>
            </a:r>
            <a:endParaRPr b="0" i="0" sz="1850" u="none" cap="none" strike="noStrike"/>
          </a:p>
        </p:txBody>
      </p:sp>
      <p:sp>
        <p:nvSpPr>
          <p:cNvPr id="63" name="Google Shape;63;p11"/>
          <p:cNvSpPr/>
          <p:nvPr/>
        </p:nvSpPr>
        <p:spPr>
          <a:xfrm>
            <a:off x="575548" y="3798689"/>
            <a:ext cx="6539032" cy="6579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None/>
            </a:pPr>
            <a:r>
              <a:rPr b="1" i="0" lang="en-US" sz="18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Apps:</a:t>
            </a:r>
            <a:r>
              <a:rPr b="0" i="0" lang="en-US" sz="18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 All concepts work together to deliver complex functionality and a seamless user experience.</a:t>
            </a:r>
            <a:endParaRPr b="0" i="0" sz="1850" u="none" cap="none" strike="noStrike"/>
          </a:p>
        </p:txBody>
      </p:sp>
      <p:pic>
        <p:nvPicPr>
          <p:cNvPr descr="preencoded.png" id="64" name="Google Shape;6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23440" y="1927741"/>
            <a:ext cx="6539032" cy="6539032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1"/>
          <p:cNvSpPr/>
          <p:nvPr/>
        </p:nvSpPr>
        <p:spPr>
          <a:xfrm>
            <a:off x="575548" y="8836581"/>
            <a:ext cx="13479304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None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Today's goal: build systems that demonstrate mastery of multiple programming concepts working together seamlessly.</a:t>
            </a:r>
            <a:endParaRPr b="0" i="0" sz="12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/>
          <p:nvPr/>
        </p:nvSpPr>
        <p:spPr>
          <a:xfrm>
            <a:off x="793790" y="1417677"/>
            <a:ext cx="9804202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4450"/>
              <a:buFont typeface="Alexandria"/>
              <a:buNone/>
            </a:pPr>
            <a:r>
              <a:rPr b="0" i="0" lang="en-US" sz="4450" u="none" cap="none" strike="noStrike">
                <a:solidFill>
                  <a:srgbClr val="1B1B27"/>
                </a:solidFill>
                <a:latin typeface="Alexandria"/>
                <a:ea typeface="Alexandria"/>
                <a:cs typeface="Alexandria"/>
                <a:sym typeface="Alexandria"/>
              </a:rPr>
              <a:t>Choose Your Integration Challenge</a:t>
            </a:r>
            <a:endParaRPr b="0" i="0" sz="4450" u="none" cap="none" strike="noStrike"/>
          </a:p>
        </p:txBody>
      </p:sp>
      <p:sp>
        <p:nvSpPr>
          <p:cNvPr id="72" name="Google Shape;72;p12"/>
          <p:cNvSpPr/>
          <p:nvPr/>
        </p:nvSpPr>
        <p:spPr>
          <a:xfrm>
            <a:off x="793790" y="2580084"/>
            <a:ext cx="13042821" cy="907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2200"/>
              <a:buFont typeface="Nobile"/>
              <a:buNone/>
            </a:pPr>
            <a:r>
              <a:rPr b="0" i="0" lang="en-US" sz="22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Pick ONE challenge card to build a complete system that combines multiple programming concepts:</a:t>
            </a:r>
            <a:endParaRPr b="0" i="0" sz="2200" u="none" cap="none" strike="noStrike"/>
          </a:p>
        </p:txBody>
      </p:sp>
      <p:sp>
        <p:nvSpPr>
          <p:cNvPr id="73" name="Google Shape;73;p12"/>
          <p:cNvSpPr/>
          <p:nvPr/>
        </p:nvSpPr>
        <p:spPr>
          <a:xfrm>
            <a:off x="793790" y="3742253"/>
            <a:ext cx="6407944" cy="3069550"/>
          </a:xfrm>
          <a:prstGeom prst="roundRect">
            <a:avLst>
              <a:gd fmla="val 4766" name="adj"/>
            </a:avLst>
          </a:prstGeom>
          <a:solidFill>
            <a:srgbClr val="F9F9FF"/>
          </a:solidFill>
          <a:ln cap="flat" cmpd="sng" w="30475">
            <a:solidFill>
              <a:srgbClr val="B8C3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2"/>
          <p:cNvSpPr/>
          <p:nvPr/>
        </p:nvSpPr>
        <p:spPr>
          <a:xfrm>
            <a:off x="763310" y="3742253"/>
            <a:ext cx="121920" cy="3069550"/>
          </a:xfrm>
          <a:prstGeom prst="roundRect">
            <a:avLst>
              <a:gd fmla="val 78139" name="adj"/>
            </a:avLst>
          </a:prstGeom>
          <a:solidFill>
            <a:srgbClr val="1B54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2"/>
          <p:cNvSpPr/>
          <p:nvPr/>
        </p:nvSpPr>
        <p:spPr>
          <a:xfrm>
            <a:off x="1142524" y="3999548"/>
            <a:ext cx="5801916" cy="4687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Nobile"/>
              <a:buNone/>
            </a:pPr>
            <a:r>
              <a:rPr b="0" i="0" lang="en-US" sz="2200" u="none" cap="none" strike="noStrike">
                <a:solidFill>
                  <a:srgbClr val="000000"/>
                </a:solidFill>
                <a:latin typeface="Nobile"/>
                <a:ea typeface="Nobile"/>
                <a:cs typeface="Nobile"/>
                <a:sym typeface="Nobile"/>
              </a:rPr>
              <a:t>🟢</a:t>
            </a:r>
            <a:r>
              <a:rPr b="0" i="0" lang="en-US" sz="22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 Green Card: Multi-Event Tracker</a:t>
            </a:r>
            <a:endParaRPr b="0" i="0" sz="2200" u="none" cap="none" strike="noStrike"/>
          </a:p>
        </p:txBody>
      </p:sp>
      <p:sp>
        <p:nvSpPr>
          <p:cNvPr id="76" name="Google Shape;76;p12"/>
          <p:cNvSpPr/>
          <p:nvPr/>
        </p:nvSpPr>
        <p:spPr>
          <a:xfrm>
            <a:off x="1142524" y="4604385"/>
            <a:ext cx="5801916" cy="4535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2200"/>
              <a:buFont typeface="Nobile"/>
              <a:buNone/>
            </a:pPr>
            <a:r>
              <a:rPr b="1" i="0" lang="en-US" sz="22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Combines:</a:t>
            </a:r>
            <a:r>
              <a:rPr b="0" i="0" lang="en-US" sz="22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 Events + Variables + Display</a:t>
            </a:r>
            <a:endParaRPr b="0" i="0" sz="2200" u="none" cap="none" strike="noStrike"/>
          </a:p>
        </p:txBody>
      </p:sp>
      <p:sp>
        <p:nvSpPr>
          <p:cNvPr id="77" name="Google Shape;77;p12"/>
          <p:cNvSpPr/>
          <p:nvPr/>
        </p:nvSpPr>
        <p:spPr>
          <a:xfrm>
            <a:off x="1142524" y="5193983"/>
            <a:ext cx="5801916" cy="13605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2200"/>
              <a:buFont typeface="Nobile"/>
              <a:buNone/>
            </a:pPr>
            <a:r>
              <a:rPr b="1" i="0" lang="en-US" sz="22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Best for:</a:t>
            </a:r>
            <a:r>
              <a:rPr b="0" i="0" lang="en-US" sz="22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 Students comfortable with basic variables, focusing on clear data presentation.</a:t>
            </a:r>
            <a:endParaRPr b="0" i="0" sz="2200" u="none" cap="none" strike="noStrike"/>
          </a:p>
        </p:txBody>
      </p:sp>
      <p:sp>
        <p:nvSpPr>
          <p:cNvPr id="78" name="Google Shape;78;p12"/>
          <p:cNvSpPr/>
          <p:nvPr/>
        </p:nvSpPr>
        <p:spPr>
          <a:xfrm>
            <a:off x="7428548" y="3742253"/>
            <a:ext cx="6408063" cy="3069550"/>
          </a:xfrm>
          <a:prstGeom prst="roundRect">
            <a:avLst>
              <a:gd fmla="val 4766" name="adj"/>
            </a:avLst>
          </a:prstGeom>
          <a:solidFill>
            <a:srgbClr val="F9F9FF"/>
          </a:solidFill>
          <a:ln cap="flat" cmpd="sng" w="30475">
            <a:solidFill>
              <a:srgbClr val="B8C3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2"/>
          <p:cNvSpPr/>
          <p:nvPr/>
        </p:nvSpPr>
        <p:spPr>
          <a:xfrm>
            <a:off x="7398067" y="3742253"/>
            <a:ext cx="121920" cy="3069550"/>
          </a:xfrm>
          <a:prstGeom prst="roundRect">
            <a:avLst>
              <a:gd fmla="val 78139" name="adj"/>
            </a:avLst>
          </a:prstGeom>
          <a:solidFill>
            <a:srgbClr val="1B54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2"/>
          <p:cNvSpPr/>
          <p:nvPr/>
        </p:nvSpPr>
        <p:spPr>
          <a:xfrm>
            <a:off x="7777282" y="3999548"/>
            <a:ext cx="5802035" cy="4687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Nobile"/>
              <a:buNone/>
            </a:pPr>
            <a:r>
              <a:rPr b="0" i="0" lang="en-US" sz="2200" u="none" cap="none" strike="noStrike">
                <a:solidFill>
                  <a:srgbClr val="000000"/>
                </a:solidFill>
                <a:latin typeface="Nobile"/>
                <a:ea typeface="Nobile"/>
                <a:cs typeface="Nobile"/>
                <a:sym typeface="Nobile"/>
              </a:rPr>
              <a:t>🟡</a:t>
            </a:r>
            <a:r>
              <a:rPr b="0" i="0" lang="en-US" sz="22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 Yellow Card: Smart Scoring System</a:t>
            </a:r>
            <a:endParaRPr b="0" i="0" sz="2200" u="none" cap="none" strike="noStrike"/>
          </a:p>
        </p:txBody>
      </p:sp>
      <p:sp>
        <p:nvSpPr>
          <p:cNvPr id="81" name="Google Shape;81;p12"/>
          <p:cNvSpPr/>
          <p:nvPr/>
        </p:nvSpPr>
        <p:spPr>
          <a:xfrm>
            <a:off x="7777282" y="4604385"/>
            <a:ext cx="5802035" cy="907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2200"/>
              <a:buFont typeface="Nobile"/>
              <a:buNone/>
            </a:pPr>
            <a:r>
              <a:rPr b="1" i="0" lang="en-US" sz="22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Combines:</a:t>
            </a:r>
            <a:r>
              <a:rPr b="0" i="0" lang="en-US" sz="22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 Events + Variables + IF statements + Calculations</a:t>
            </a:r>
            <a:endParaRPr b="0" i="0" sz="2200" u="none" cap="none" strike="noStrike"/>
          </a:p>
        </p:txBody>
      </p:sp>
      <p:sp>
        <p:nvSpPr>
          <p:cNvPr id="82" name="Google Shape;82;p12"/>
          <p:cNvSpPr/>
          <p:nvPr/>
        </p:nvSpPr>
        <p:spPr>
          <a:xfrm>
            <a:off x="7777282" y="5647492"/>
            <a:ext cx="5802035" cy="907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2200"/>
              <a:buFont typeface="Nobile"/>
              <a:buNone/>
            </a:pPr>
            <a:r>
              <a:rPr b="1" i="0" lang="en-US" sz="22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Best for:</a:t>
            </a:r>
            <a:r>
              <a:rPr b="0" i="0" lang="en-US" sz="22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 Students ready for conditional logic challenges and dynamic scoring.</a:t>
            </a:r>
            <a:endParaRPr b="0" i="0" sz="220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8" name="Google Shape;8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/>
          <p:nvPr/>
        </p:nvSpPr>
        <p:spPr>
          <a:xfrm>
            <a:off x="793790" y="1516975"/>
            <a:ext cx="7556421" cy="3069550"/>
          </a:xfrm>
          <a:prstGeom prst="roundRect">
            <a:avLst>
              <a:gd fmla="val 4766" name="adj"/>
            </a:avLst>
          </a:prstGeom>
          <a:solidFill>
            <a:srgbClr val="F9F9FF"/>
          </a:solidFill>
          <a:ln cap="flat" cmpd="sng" w="30475">
            <a:solidFill>
              <a:srgbClr val="B8C3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3"/>
          <p:cNvSpPr/>
          <p:nvPr/>
        </p:nvSpPr>
        <p:spPr>
          <a:xfrm>
            <a:off x="763310" y="1516975"/>
            <a:ext cx="121920" cy="3069550"/>
          </a:xfrm>
          <a:prstGeom prst="roundRect">
            <a:avLst>
              <a:gd fmla="val 78139" name="adj"/>
            </a:avLst>
          </a:prstGeom>
          <a:solidFill>
            <a:srgbClr val="1B54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3"/>
          <p:cNvSpPr/>
          <p:nvPr/>
        </p:nvSpPr>
        <p:spPr>
          <a:xfrm>
            <a:off x="1142524" y="1774269"/>
            <a:ext cx="6950393" cy="4687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Nobile"/>
              <a:buNone/>
            </a:pPr>
            <a:r>
              <a:rPr b="0" i="0" lang="en-US" sz="2200" u="none" cap="none" strike="noStrike">
                <a:solidFill>
                  <a:srgbClr val="000000"/>
                </a:solidFill>
                <a:latin typeface="Nobile"/>
                <a:ea typeface="Nobile"/>
                <a:cs typeface="Nobile"/>
                <a:sym typeface="Nobile"/>
              </a:rPr>
              <a:t>🔴</a:t>
            </a:r>
            <a:r>
              <a:rPr b="0" i="0" lang="en-US" sz="22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 Red Card: Achievement System</a:t>
            </a:r>
            <a:endParaRPr b="0" i="0" sz="2200" u="none" cap="none" strike="noStrike"/>
          </a:p>
        </p:txBody>
      </p:sp>
      <p:sp>
        <p:nvSpPr>
          <p:cNvPr id="92" name="Google Shape;92;p13"/>
          <p:cNvSpPr/>
          <p:nvPr/>
        </p:nvSpPr>
        <p:spPr>
          <a:xfrm>
            <a:off x="1142524" y="2379107"/>
            <a:ext cx="6950393" cy="907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2200"/>
              <a:buFont typeface="Nobile"/>
              <a:buNone/>
            </a:pPr>
            <a:r>
              <a:rPr b="1" i="0" lang="en-US" sz="22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Combines:</a:t>
            </a:r>
            <a:r>
              <a:rPr b="0" i="0" lang="en-US" sz="22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 Events + Variables + IF statements + Complex logic</a:t>
            </a:r>
            <a:endParaRPr b="0" i="0" sz="2200" u="none" cap="none" strike="noStrike"/>
          </a:p>
        </p:txBody>
      </p:sp>
      <p:sp>
        <p:nvSpPr>
          <p:cNvPr id="93" name="Google Shape;93;p13"/>
          <p:cNvSpPr/>
          <p:nvPr/>
        </p:nvSpPr>
        <p:spPr>
          <a:xfrm>
            <a:off x="1142524" y="3422213"/>
            <a:ext cx="6950393" cy="907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2200"/>
              <a:buFont typeface="Nobile"/>
              <a:buNone/>
            </a:pPr>
            <a:r>
              <a:rPr b="1" i="0" lang="en-US" sz="22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Best for:</a:t>
            </a:r>
            <a:r>
              <a:rPr b="0" i="0" lang="en-US" sz="22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 Students wanting maximum programming challenge with intricate rule sets.</a:t>
            </a:r>
            <a:endParaRPr b="0" i="0" sz="2200" u="none" cap="none" strike="noStrike"/>
          </a:p>
        </p:txBody>
      </p:sp>
      <p:sp>
        <p:nvSpPr>
          <p:cNvPr id="94" name="Google Shape;94;p13"/>
          <p:cNvSpPr/>
          <p:nvPr/>
        </p:nvSpPr>
        <p:spPr>
          <a:xfrm>
            <a:off x="1133951" y="5096828"/>
            <a:ext cx="7216259" cy="13605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2200"/>
              <a:buFont typeface="Nobile"/>
              <a:buNone/>
            </a:pPr>
            <a:r>
              <a:rPr b="1" i="0" lang="en-US" sz="22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Success Goal:</a:t>
            </a:r>
            <a:r>
              <a:rPr b="0" i="0" lang="en-US" sz="22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 Your system should feel like a complete, polished experience that others can interact with and understand effortlessly.</a:t>
            </a:r>
            <a:endParaRPr b="0" i="0" sz="2200" u="none" cap="none" strike="noStrike"/>
          </a:p>
        </p:txBody>
      </p:sp>
      <p:sp>
        <p:nvSpPr>
          <p:cNvPr id="95" name="Google Shape;95;p13"/>
          <p:cNvSpPr/>
          <p:nvPr/>
        </p:nvSpPr>
        <p:spPr>
          <a:xfrm>
            <a:off x="793790" y="4841677"/>
            <a:ext cx="30480" cy="1870829"/>
          </a:xfrm>
          <a:prstGeom prst="rect">
            <a:avLst/>
          </a:prstGeom>
          <a:solidFill>
            <a:srgbClr val="1B54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/>
          <p:nvPr/>
        </p:nvSpPr>
        <p:spPr>
          <a:xfrm>
            <a:off x="575548" y="452199"/>
            <a:ext cx="6654998" cy="5138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3200"/>
              <a:buFont typeface="Alexandria"/>
              <a:buNone/>
            </a:pPr>
            <a:r>
              <a:rPr b="0" i="0" lang="en-US" sz="3200" u="none" cap="none" strike="noStrike">
                <a:solidFill>
                  <a:srgbClr val="1B1B27"/>
                </a:solidFill>
                <a:latin typeface="Alexandria"/>
                <a:ea typeface="Alexandria"/>
                <a:cs typeface="Alexandria"/>
                <a:sym typeface="Alexandria"/>
              </a:rPr>
              <a:t>Integration Check &amp; Peer Review</a:t>
            </a:r>
            <a:endParaRPr b="0" i="0" sz="3200" u="none" cap="none" strike="noStrike"/>
          </a:p>
        </p:txBody>
      </p:sp>
      <p:sp>
        <p:nvSpPr>
          <p:cNvPr id="102" name="Google Shape;102;p14"/>
          <p:cNvSpPr/>
          <p:nvPr/>
        </p:nvSpPr>
        <p:spPr>
          <a:xfrm>
            <a:off x="575548" y="1360646"/>
            <a:ext cx="6539032" cy="3289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600"/>
              <a:buFont typeface="Nobile"/>
              <a:buNone/>
            </a:pPr>
            <a:r>
              <a:rPr b="0" i="0" lang="en-US" sz="16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Discuss with your team:</a:t>
            </a:r>
            <a:endParaRPr b="0" i="0" sz="1600" u="none" cap="none" strike="noStrike"/>
          </a:p>
        </p:txBody>
      </p:sp>
      <p:sp>
        <p:nvSpPr>
          <p:cNvPr id="103" name="Google Shape;103;p14"/>
          <p:cNvSpPr/>
          <p:nvPr/>
        </p:nvSpPr>
        <p:spPr>
          <a:xfrm>
            <a:off x="575548" y="1837611"/>
            <a:ext cx="6539032" cy="3289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Char char="•"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Which programming concepts is your system using?</a:t>
            </a:r>
            <a:endParaRPr b="0" i="0" sz="1250" u="none" cap="none" strike="noStrike"/>
          </a:p>
        </p:txBody>
      </p:sp>
      <p:sp>
        <p:nvSpPr>
          <p:cNvPr id="104" name="Google Shape;104;p14"/>
          <p:cNvSpPr/>
          <p:nvPr/>
        </p:nvSpPr>
        <p:spPr>
          <a:xfrm>
            <a:off x="575548" y="2224087"/>
            <a:ext cx="6539032" cy="3289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Char char="•"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How do the different concepts work together?</a:t>
            </a:r>
            <a:endParaRPr b="0" i="0" sz="1250" u="none" cap="none" strike="noStrike"/>
          </a:p>
        </p:txBody>
      </p:sp>
      <p:sp>
        <p:nvSpPr>
          <p:cNvPr id="105" name="Google Shape;105;p14"/>
          <p:cNvSpPr/>
          <p:nvPr/>
        </p:nvSpPr>
        <p:spPr>
          <a:xfrm>
            <a:off x="575548" y="2610564"/>
            <a:ext cx="6539032" cy="6579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Char char="•"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What makes your system feel "complete" rather than just individual parts?</a:t>
            </a:r>
            <a:endParaRPr b="0" i="0" sz="1250" u="none" cap="none" strike="noStrike"/>
          </a:p>
        </p:txBody>
      </p:sp>
      <p:sp>
        <p:nvSpPr>
          <p:cNvPr id="106" name="Google Shape;106;p14"/>
          <p:cNvSpPr/>
          <p:nvPr/>
        </p:nvSpPr>
        <p:spPr>
          <a:xfrm>
            <a:off x="575548" y="3326011"/>
            <a:ext cx="6539032" cy="6579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Char char="•"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How would you explain your system to someone who's never seen it?</a:t>
            </a:r>
            <a:endParaRPr b="0" i="0" sz="1250" u="none" cap="none" strike="noStrike"/>
          </a:p>
        </p:txBody>
      </p:sp>
      <p:pic>
        <p:nvPicPr>
          <p:cNvPr descr="preencoded.png" id="107" name="Google Shape;10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23440" y="1397556"/>
            <a:ext cx="6539032" cy="6539032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4"/>
          <p:cNvSpPr/>
          <p:nvPr/>
        </p:nvSpPr>
        <p:spPr>
          <a:xfrm>
            <a:off x="575548" y="8388585"/>
            <a:ext cx="13479304" cy="28099"/>
          </a:xfrm>
          <a:prstGeom prst="rect">
            <a:avLst/>
          </a:prstGeom>
          <a:solidFill>
            <a:srgbClr val="404155">
              <a:alpha val="4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4"/>
          <p:cNvSpPr/>
          <p:nvPr/>
        </p:nvSpPr>
        <p:spPr>
          <a:xfrm>
            <a:off x="575548" y="8663226"/>
            <a:ext cx="2055614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1600"/>
              <a:buFont typeface="Alexandria"/>
              <a:buNone/>
            </a:pPr>
            <a:r>
              <a:rPr b="0" i="0" lang="en-US" sz="1600" u="none" cap="none" strike="noStrike">
                <a:solidFill>
                  <a:srgbClr val="1B1B27"/>
                </a:solidFill>
                <a:latin typeface="Alexandria"/>
                <a:ea typeface="Alexandria"/>
                <a:cs typeface="Alexandria"/>
                <a:sym typeface="Alexandria"/>
              </a:rPr>
              <a:t>Peer Testing:</a:t>
            </a:r>
            <a:endParaRPr b="0" i="0" sz="1600" u="none" cap="none" strike="noStrike"/>
          </a:p>
        </p:txBody>
      </p:sp>
      <p:sp>
        <p:nvSpPr>
          <p:cNvPr id="110" name="Google Shape;110;p14"/>
          <p:cNvSpPr/>
          <p:nvPr/>
        </p:nvSpPr>
        <p:spPr>
          <a:xfrm>
            <a:off x="575548" y="9166741"/>
            <a:ext cx="13479304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Char char="•"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Have someone else try your system.</a:t>
            </a:r>
            <a:endParaRPr b="0" i="0" sz="1250" u="none" cap="none" strike="noStrike"/>
          </a:p>
        </p:txBody>
      </p:sp>
      <p:sp>
        <p:nvSpPr>
          <p:cNvPr id="111" name="Google Shape;111;p14"/>
          <p:cNvSpPr/>
          <p:nvPr/>
        </p:nvSpPr>
        <p:spPr>
          <a:xfrm>
            <a:off x="575548" y="9487257"/>
            <a:ext cx="13479304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Char char="•"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Can they figure out how it works?</a:t>
            </a:r>
            <a:endParaRPr b="0" i="0" sz="1250" u="none" cap="none" strike="noStrike"/>
          </a:p>
        </p:txBody>
      </p:sp>
      <p:sp>
        <p:nvSpPr>
          <p:cNvPr id="112" name="Google Shape;112;p14"/>
          <p:cNvSpPr/>
          <p:nvPr/>
        </p:nvSpPr>
        <p:spPr>
          <a:xfrm>
            <a:off x="575548" y="9807773"/>
            <a:ext cx="13479304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Char char="•"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Does it respond predictably to their actions?</a:t>
            </a:r>
            <a:endParaRPr b="0" i="0" sz="1250" u="none" cap="none" strike="noStrike"/>
          </a:p>
        </p:txBody>
      </p:sp>
      <p:sp>
        <p:nvSpPr>
          <p:cNvPr id="113" name="Google Shape;113;p14"/>
          <p:cNvSpPr/>
          <p:nvPr/>
        </p:nvSpPr>
        <p:spPr>
          <a:xfrm>
            <a:off x="575548" y="10128290"/>
            <a:ext cx="13479304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Char char="•"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What suggestions do they have?</a:t>
            </a:r>
            <a:endParaRPr b="0" i="0" sz="12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5"/>
          <p:cNvSpPr/>
          <p:nvPr/>
        </p:nvSpPr>
        <p:spPr>
          <a:xfrm>
            <a:off x="575548" y="452199"/>
            <a:ext cx="4802981" cy="5138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3200"/>
              <a:buFont typeface="Alexandria"/>
              <a:buNone/>
            </a:pPr>
            <a:r>
              <a:rPr b="0" i="0" lang="en-US" sz="3200" u="none" cap="none" strike="noStrike">
                <a:solidFill>
                  <a:srgbClr val="1B1B27"/>
                </a:solidFill>
                <a:latin typeface="Alexandria"/>
                <a:ea typeface="Alexandria"/>
                <a:cs typeface="Alexandria"/>
                <a:sym typeface="Alexandria"/>
              </a:rPr>
              <a:t>Showcase Your Mastery</a:t>
            </a:r>
            <a:endParaRPr b="0" i="0" sz="3200" u="none" cap="none" strike="noStrike"/>
          </a:p>
        </p:txBody>
      </p:sp>
      <p:sp>
        <p:nvSpPr>
          <p:cNvPr id="120" name="Google Shape;120;p15"/>
          <p:cNvSpPr/>
          <p:nvPr/>
        </p:nvSpPr>
        <p:spPr>
          <a:xfrm>
            <a:off x="575548" y="1360646"/>
            <a:ext cx="6539032" cy="3289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600"/>
              <a:buFont typeface="Nobile"/>
              <a:buNone/>
            </a:pPr>
            <a:r>
              <a:rPr b="0" i="0" lang="en-US" sz="16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Presentation Format:</a:t>
            </a:r>
            <a:endParaRPr b="0" i="0" sz="1600" u="none" cap="none" strike="noStrike"/>
          </a:p>
        </p:txBody>
      </p:sp>
      <p:sp>
        <p:nvSpPr>
          <p:cNvPr id="121" name="Google Shape;121;p15"/>
          <p:cNvSpPr/>
          <p:nvPr/>
        </p:nvSpPr>
        <p:spPr>
          <a:xfrm>
            <a:off x="575548" y="1837611"/>
            <a:ext cx="6539032" cy="3289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Char char="•"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Show your system in action, demonstrating its key features.</a:t>
            </a:r>
            <a:endParaRPr b="0" i="0" sz="1250" u="none" cap="none" strike="noStrike"/>
          </a:p>
        </p:txBody>
      </p:sp>
      <p:sp>
        <p:nvSpPr>
          <p:cNvPr id="122" name="Google Shape;122;p15"/>
          <p:cNvSpPr/>
          <p:nvPr/>
        </p:nvSpPr>
        <p:spPr>
          <a:xfrm>
            <a:off x="575548" y="2224087"/>
            <a:ext cx="6539032" cy="3289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Char char="•"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Explain which programming concepts you combined and why.</a:t>
            </a:r>
            <a:endParaRPr b="0" i="0" sz="1250" u="none" cap="none" strike="noStrike"/>
          </a:p>
        </p:txBody>
      </p:sp>
      <p:sp>
        <p:nvSpPr>
          <p:cNvPr id="123" name="Google Shape;123;p15"/>
          <p:cNvSpPr/>
          <p:nvPr/>
        </p:nvSpPr>
        <p:spPr>
          <a:xfrm>
            <a:off x="575548" y="2610564"/>
            <a:ext cx="6539032" cy="6579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Char char="•"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Describe the most challenging part to build and how you overcame it.</a:t>
            </a:r>
            <a:endParaRPr b="0" i="0" sz="1250" u="none" cap="none" strike="noStrike"/>
          </a:p>
        </p:txBody>
      </p:sp>
      <p:sp>
        <p:nvSpPr>
          <p:cNvPr id="124" name="Google Shape;124;p15"/>
          <p:cNvSpPr/>
          <p:nvPr/>
        </p:nvSpPr>
        <p:spPr>
          <a:xfrm>
            <a:off x="575548" y="3326011"/>
            <a:ext cx="6539032" cy="6579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Char char="•"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Demo how others can interact with your system, highlighting user experience.</a:t>
            </a:r>
            <a:endParaRPr b="0" i="0" sz="1250" u="none" cap="none" strike="noStrike"/>
          </a:p>
        </p:txBody>
      </p:sp>
      <p:pic>
        <p:nvPicPr>
          <p:cNvPr descr="preencoded.png" id="125" name="Google Shape;12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23440" y="1397556"/>
            <a:ext cx="6539032" cy="6539032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5"/>
          <p:cNvSpPr/>
          <p:nvPr/>
        </p:nvSpPr>
        <p:spPr>
          <a:xfrm>
            <a:off x="575548" y="8388585"/>
            <a:ext cx="13479304" cy="28099"/>
          </a:xfrm>
          <a:prstGeom prst="rect">
            <a:avLst/>
          </a:prstGeom>
          <a:solidFill>
            <a:srgbClr val="404155">
              <a:alpha val="4980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5"/>
          <p:cNvSpPr/>
          <p:nvPr/>
        </p:nvSpPr>
        <p:spPr>
          <a:xfrm>
            <a:off x="575548" y="8663226"/>
            <a:ext cx="2055614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1600"/>
              <a:buFont typeface="Alexandria"/>
              <a:buNone/>
            </a:pPr>
            <a:r>
              <a:rPr b="0" i="0" lang="en-US" sz="1600" u="none" cap="none" strike="noStrike">
                <a:solidFill>
                  <a:srgbClr val="1B1B27"/>
                </a:solidFill>
                <a:latin typeface="Alexandria"/>
                <a:ea typeface="Alexandria"/>
                <a:cs typeface="Alexandria"/>
                <a:sym typeface="Alexandria"/>
              </a:rPr>
              <a:t>Class Discussion:</a:t>
            </a:r>
            <a:endParaRPr b="0" i="0" sz="1600" u="none" cap="none" strike="noStrike"/>
          </a:p>
        </p:txBody>
      </p:sp>
      <p:sp>
        <p:nvSpPr>
          <p:cNvPr id="128" name="Google Shape;128;p15"/>
          <p:cNvSpPr/>
          <p:nvPr/>
        </p:nvSpPr>
        <p:spPr>
          <a:xfrm>
            <a:off x="575548" y="9166741"/>
            <a:ext cx="13479304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Char char="•"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Which combinations of concepts created the most interesting systems?</a:t>
            </a:r>
            <a:endParaRPr b="0" i="0" sz="1250" u="none" cap="none" strike="noStrike"/>
          </a:p>
        </p:txBody>
      </p:sp>
      <p:sp>
        <p:nvSpPr>
          <p:cNvPr id="129" name="Google Shape;129;p15"/>
          <p:cNvSpPr/>
          <p:nvPr/>
        </p:nvSpPr>
        <p:spPr>
          <a:xfrm>
            <a:off x="575548" y="9487257"/>
            <a:ext cx="13479304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Char char="•"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What programming concept was most essential for your project's success?</a:t>
            </a:r>
            <a:endParaRPr b="0" i="0" sz="1250" u="none" cap="none" strike="noStrike"/>
          </a:p>
        </p:txBody>
      </p:sp>
      <p:sp>
        <p:nvSpPr>
          <p:cNvPr id="130" name="Google Shape;130;p15"/>
          <p:cNvSpPr/>
          <p:nvPr/>
        </p:nvSpPr>
        <p:spPr>
          <a:xfrm>
            <a:off x="575548" y="9807773"/>
            <a:ext cx="13479304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Char char="•"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How could you extend your system further, adding new features or complexity?</a:t>
            </a:r>
            <a:endParaRPr b="0" i="0" sz="12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/>
          <p:nvPr/>
        </p:nvSpPr>
        <p:spPr>
          <a:xfrm>
            <a:off x="575548" y="452199"/>
            <a:ext cx="6801803" cy="5138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3200"/>
              <a:buFont typeface="Alexandria"/>
              <a:buNone/>
            </a:pPr>
            <a:r>
              <a:rPr b="0" i="0" lang="en-US" sz="3200" u="none" cap="none" strike="noStrike">
                <a:solidFill>
                  <a:srgbClr val="1B1B27"/>
                </a:solidFill>
                <a:latin typeface="Alexandria"/>
                <a:ea typeface="Alexandria"/>
                <a:cs typeface="Alexandria"/>
                <a:sym typeface="Alexandria"/>
              </a:rPr>
              <a:t>Programming Journey Complete!</a:t>
            </a:r>
            <a:endParaRPr b="0" i="0" sz="3200" u="none" cap="none" strike="noStrike"/>
          </a:p>
        </p:txBody>
      </p:sp>
      <p:sp>
        <p:nvSpPr>
          <p:cNvPr id="137" name="Google Shape;137;p16"/>
          <p:cNvSpPr/>
          <p:nvPr/>
        </p:nvSpPr>
        <p:spPr>
          <a:xfrm>
            <a:off x="575548" y="1294924"/>
            <a:ext cx="13479304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None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You've come so far! Reflect on your incredible learning journey:</a:t>
            </a:r>
            <a:endParaRPr b="0" i="0" sz="1250" u="none" cap="none" strike="noStrike"/>
          </a:p>
        </p:txBody>
      </p:sp>
      <p:pic>
        <p:nvPicPr>
          <p:cNvPr descr="preencoded.png" id="138" name="Google Shape;13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5548" y="1742837"/>
            <a:ext cx="493276" cy="1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6"/>
          <p:cNvSpPr/>
          <p:nvPr/>
        </p:nvSpPr>
        <p:spPr>
          <a:xfrm>
            <a:off x="1233249" y="1907262"/>
            <a:ext cx="2055614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600"/>
              <a:buFont typeface="Alexandria"/>
              <a:buNone/>
            </a:pPr>
            <a:r>
              <a:rPr b="0" i="0" lang="en-US" sz="1600" u="none" cap="none" strike="noStrike">
                <a:solidFill>
                  <a:srgbClr val="404155"/>
                </a:solidFill>
                <a:latin typeface="Alexandria"/>
                <a:ea typeface="Alexandria"/>
                <a:cs typeface="Alexandria"/>
                <a:sym typeface="Alexandria"/>
              </a:rPr>
              <a:t>Simple Sequences</a:t>
            </a:r>
            <a:endParaRPr b="0" i="0" sz="1600" u="none" cap="none" strike="noStrike"/>
          </a:p>
        </p:txBody>
      </p:sp>
      <p:sp>
        <p:nvSpPr>
          <p:cNvPr id="140" name="Google Shape;140;p16"/>
          <p:cNvSpPr/>
          <p:nvPr/>
        </p:nvSpPr>
        <p:spPr>
          <a:xfrm>
            <a:off x="1233249" y="2262783"/>
            <a:ext cx="12821603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None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You started with basic, sequential instructions.</a:t>
            </a:r>
            <a:endParaRPr b="0" i="0" sz="1250" u="none" cap="none" strike="noStrike"/>
          </a:p>
        </p:txBody>
      </p:sp>
      <p:pic>
        <p:nvPicPr>
          <p:cNvPr descr="preencoded.png" id="141" name="Google Shape;14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2127" y="2893933"/>
            <a:ext cx="493276" cy="1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6"/>
          <p:cNvSpPr/>
          <p:nvPr/>
        </p:nvSpPr>
        <p:spPr>
          <a:xfrm>
            <a:off x="1479828" y="3058358"/>
            <a:ext cx="2173605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600"/>
              <a:buFont typeface="Alexandria"/>
              <a:buNone/>
            </a:pPr>
            <a:r>
              <a:rPr b="0" i="0" lang="en-US" sz="1600" u="none" cap="none" strike="noStrike">
                <a:solidFill>
                  <a:srgbClr val="404155"/>
                </a:solidFill>
                <a:latin typeface="Alexandria"/>
                <a:ea typeface="Alexandria"/>
                <a:cs typeface="Alexandria"/>
                <a:sym typeface="Alexandria"/>
              </a:rPr>
              <a:t>Efficiency with Loops</a:t>
            </a:r>
            <a:endParaRPr b="0" i="0" sz="1600" u="none" cap="none" strike="noStrike"/>
          </a:p>
        </p:txBody>
      </p:sp>
      <p:sp>
        <p:nvSpPr>
          <p:cNvPr id="143" name="Google Shape;143;p16"/>
          <p:cNvSpPr/>
          <p:nvPr/>
        </p:nvSpPr>
        <p:spPr>
          <a:xfrm>
            <a:off x="1479828" y="3413879"/>
            <a:ext cx="12575024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None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You added repetition for cleaner, more powerful code.</a:t>
            </a:r>
            <a:endParaRPr b="0" i="0" sz="1250" u="none" cap="none" strike="noStrike"/>
          </a:p>
        </p:txBody>
      </p:sp>
      <p:pic>
        <p:nvPicPr>
          <p:cNvPr descr="preencoded.png" id="144" name="Google Shape;14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8824" y="4045029"/>
            <a:ext cx="493276" cy="1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6"/>
          <p:cNvSpPr/>
          <p:nvPr/>
        </p:nvSpPr>
        <p:spPr>
          <a:xfrm>
            <a:off x="1726525" y="4209455"/>
            <a:ext cx="2465427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600"/>
              <a:buFont typeface="Alexandria"/>
              <a:buNone/>
            </a:pPr>
            <a:r>
              <a:rPr b="0" i="0" lang="en-US" sz="1600" u="none" cap="none" strike="noStrike">
                <a:solidFill>
                  <a:srgbClr val="404155"/>
                </a:solidFill>
                <a:latin typeface="Alexandria"/>
                <a:ea typeface="Alexandria"/>
                <a:cs typeface="Alexandria"/>
                <a:sym typeface="Alexandria"/>
              </a:rPr>
              <a:t>Interactivity with Events</a:t>
            </a:r>
            <a:endParaRPr b="0" i="0" sz="1600" u="none" cap="none" strike="noStrike"/>
          </a:p>
        </p:txBody>
      </p:sp>
      <p:sp>
        <p:nvSpPr>
          <p:cNvPr id="146" name="Google Shape;146;p16"/>
          <p:cNvSpPr/>
          <p:nvPr/>
        </p:nvSpPr>
        <p:spPr>
          <a:xfrm>
            <a:off x="1726525" y="4564975"/>
            <a:ext cx="12328327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None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Your programs began responding to user actions.</a:t>
            </a:r>
            <a:endParaRPr b="0" i="0" sz="1250" u="none" cap="none" strike="noStrike"/>
          </a:p>
        </p:txBody>
      </p:sp>
      <p:pic>
        <p:nvPicPr>
          <p:cNvPr descr="preencoded.png" id="147" name="Google Shape;14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15522" y="5196126"/>
            <a:ext cx="493276" cy="1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6"/>
          <p:cNvSpPr/>
          <p:nvPr/>
        </p:nvSpPr>
        <p:spPr>
          <a:xfrm>
            <a:off x="1973223" y="5360551"/>
            <a:ext cx="3198733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600"/>
              <a:buFont typeface="Alexandria"/>
              <a:buNone/>
            </a:pPr>
            <a:r>
              <a:rPr b="0" i="0" lang="en-US" sz="1600" u="none" cap="none" strike="noStrike">
                <a:solidFill>
                  <a:srgbClr val="404155"/>
                </a:solidFill>
                <a:latin typeface="Alexandria"/>
                <a:ea typeface="Alexandria"/>
                <a:cs typeface="Alexandria"/>
                <a:sym typeface="Alexandria"/>
              </a:rPr>
              <a:t>Intelligence with IF Statements</a:t>
            </a:r>
            <a:endParaRPr b="0" i="0" sz="1600" u="none" cap="none" strike="noStrike"/>
          </a:p>
        </p:txBody>
      </p:sp>
      <p:sp>
        <p:nvSpPr>
          <p:cNvPr id="149" name="Google Shape;149;p16"/>
          <p:cNvSpPr/>
          <p:nvPr/>
        </p:nvSpPr>
        <p:spPr>
          <a:xfrm>
            <a:off x="1973223" y="5716072"/>
            <a:ext cx="12081629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None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Your programs learned to make decisions.</a:t>
            </a:r>
            <a:endParaRPr b="0" i="0" sz="1250" u="none" cap="none" strike="noStrike"/>
          </a:p>
        </p:txBody>
      </p:sp>
      <p:pic>
        <p:nvPicPr>
          <p:cNvPr descr="preencoded.png" id="150" name="Google Shape;15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8824" y="6347222"/>
            <a:ext cx="493276" cy="1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6"/>
          <p:cNvSpPr/>
          <p:nvPr/>
        </p:nvSpPr>
        <p:spPr>
          <a:xfrm>
            <a:off x="1726525" y="6511647"/>
            <a:ext cx="2356366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600"/>
              <a:buFont typeface="Alexandria"/>
              <a:buNone/>
            </a:pPr>
            <a:r>
              <a:rPr b="0" i="0" lang="en-US" sz="1600" u="none" cap="none" strike="noStrike">
                <a:solidFill>
                  <a:srgbClr val="404155"/>
                </a:solidFill>
                <a:latin typeface="Alexandria"/>
                <a:ea typeface="Alexandria"/>
                <a:cs typeface="Alexandria"/>
                <a:sym typeface="Alexandria"/>
              </a:rPr>
              <a:t>Memory with Variables</a:t>
            </a:r>
            <a:endParaRPr b="0" i="0" sz="1600" u="none" cap="none" strike="noStrike"/>
          </a:p>
        </p:txBody>
      </p:sp>
      <p:sp>
        <p:nvSpPr>
          <p:cNvPr id="152" name="Google Shape;152;p16"/>
          <p:cNvSpPr/>
          <p:nvPr/>
        </p:nvSpPr>
        <p:spPr>
          <a:xfrm>
            <a:off x="1726525" y="6867168"/>
            <a:ext cx="12328327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None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Your programs remembered and manipulated data.</a:t>
            </a:r>
            <a:endParaRPr b="0" i="0" sz="1250" u="none" cap="none" strike="noStrike"/>
          </a:p>
        </p:txBody>
      </p:sp>
      <p:pic>
        <p:nvPicPr>
          <p:cNvPr descr="preencoded.png" id="153" name="Google Shape;15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2127" y="7498318"/>
            <a:ext cx="493276" cy="1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6"/>
          <p:cNvSpPr/>
          <p:nvPr/>
        </p:nvSpPr>
        <p:spPr>
          <a:xfrm>
            <a:off x="1479828" y="7662743"/>
            <a:ext cx="2055614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B54DA"/>
              </a:buClr>
              <a:buSzPts val="1600"/>
              <a:buFont typeface="Alexandria"/>
              <a:buNone/>
            </a:pPr>
            <a:r>
              <a:rPr b="0" i="0" lang="en-US" sz="1600" u="none" cap="none" strike="noStrike">
                <a:solidFill>
                  <a:srgbClr val="1B54DA"/>
                </a:solidFill>
                <a:latin typeface="Alexandria"/>
                <a:ea typeface="Alexandria"/>
                <a:cs typeface="Alexandria"/>
                <a:sym typeface="Alexandria"/>
              </a:rPr>
              <a:t>Complete Systems!</a:t>
            </a:r>
            <a:endParaRPr b="0" i="0" sz="1600" u="none" cap="none" strike="noStrike"/>
          </a:p>
        </p:txBody>
      </p:sp>
      <p:sp>
        <p:nvSpPr>
          <p:cNvPr id="155" name="Google Shape;155;p16"/>
          <p:cNvSpPr/>
          <p:nvPr/>
        </p:nvSpPr>
        <p:spPr>
          <a:xfrm>
            <a:off x="1479828" y="8018264"/>
            <a:ext cx="12575024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None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Now, you're combining everything into cohesive, functional creations!</a:t>
            </a:r>
            <a:endParaRPr b="0" i="0" sz="1250" u="none" cap="none" strike="noStrike"/>
          </a:p>
        </p:txBody>
      </p:sp>
      <p:sp>
        <p:nvSpPr>
          <p:cNvPr id="156" name="Google Shape;156;p16"/>
          <p:cNvSpPr/>
          <p:nvPr/>
        </p:nvSpPr>
        <p:spPr>
          <a:xfrm>
            <a:off x="575548" y="8731568"/>
            <a:ext cx="2055614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1600"/>
              <a:buFont typeface="Alexandria"/>
              <a:buNone/>
            </a:pPr>
            <a:r>
              <a:rPr b="0" i="0" lang="en-US" sz="1600" u="none" cap="none" strike="noStrike">
                <a:solidFill>
                  <a:srgbClr val="1B1B27"/>
                </a:solidFill>
                <a:latin typeface="Alexandria"/>
                <a:ea typeface="Alexandria"/>
                <a:cs typeface="Alexandria"/>
                <a:sym typeface="Alexandria"/>
              </a:rPr>
              <a:t>Exit Ticket:</a:t>
            </a:r>
            <a:endParaRPr b="0" i="0" sz="1600" u="none" cap="none" strike="noStrike"/>
          </a:p>
        </p:txBody>
      </p:sp>
      <p:sp>
        <p:nvSpPr>
          <p:cNvPr id="157" name="Google Shape;157;p16"/>
          <p:cNvSpPr/>
          <p:nvPr/>
        </p:nvSpPr>
        <p:spPr>
          <a:xfrm>
            <a:off x="575548" y="9235083"/>
            <a:ext cx="13479304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None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Most satisfying programming concept to master: </a:t>
            </a:r>
            <a:r>
              <a:rPr b="0" i="0" lang="en-US" sz="1250" u="none" cap="none" strike="noStrike">
                <a:solidFill>
                  <a:srgbClr val="1B54DA"/>
                </a:solidFill>
                <a:latin typeface="Nobile"/>
                <a:ea typeface="Nobile"/>
                <a:cs typeface="Nobile"/>
                <a:sym typeface="Nobile"/>
              </a:rPr>
              <a:t>____________</a:t>
            </a:r>
            <a:endParaRPr b="0" i="0" sz="1250" u="none" cap="none" strike="noStrike"/>
          </a:p>
        </p:txBody>
      </p:sp>
      <p:sp>
        <p:nvSpPr>
          <p:cNvPr id="158" name="Google Shape;158;p16"/>
          <p:cNvSpPr/>
          <p:nvPr/>
        </p:nvSpPr>
        <p:spPr>
          <a:xfrm>
            <a:off x="575548" y="9555599"/>
            <a:ext cx="13479304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None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One way programming thinking will help you outside of class: </a:t>
            </a:r>
            <a:r>
              <a:rPr b="0" i="0" lang="en-US" sz="1250" u="none" cap="none" strike="noStrike">
                <a:solidFill>
                  <a:srgbClr val="1B54DA"/>
                </a:solidFill>
                <a:latin typeface="Nobile"/>
                <a:ea typeface="Nobile"/>
                <a:cs typeface="Nobile"/>
                <a:sym typeface="Nobile"/>
              </a:rPr>
              <a:t>____________</a:t>
            </a:r>
            <a:endParaRPr b="0" i="0" sz="1250" u="none" cap="none" strike="noStrike"/>
          </a:p>
        </p:txBody>
      </p:sp>
      <p:sp>
        <p:nvSpPr>
          <p:cNvPr id="159" name="Google Shape;159;p16"/>
          <p:cNvSpPr/>
          <p:nvPr/>
        </p:nvSpPr>
        <p:spPr>
          <a:xfrm>
            <a:off x="575548" y="9876115"/>
            <a:ext cx="13479304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None/>
            </a:pP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Next programming challenge you'd like to try: </a:t>
            </a:r>
            <a:r>
              <a:rPr b="0" i="0" lang="en-US" sz="1250" u="none" cap="none" strike="noStrike">
                <a:solidFill>
                  <a:srgbClr val="1B54DA"/>
                </a:solidFill>
                <a:latin typeface="Nobile"/>
                <a:ea typeface="Nobile"/>
                <a:cs typeface="Nobile"/>
                <a:sym typeface="Nobile"/>
              </a:rPr>
              <a:t>____________</a:t>
            </a:r>
            <a:endParaRPr b="0" i="0" sz="1250" u="none" cap="none" strike="noStrike"/>
          </a:p>
        </p:txBody>
      </p:sp>
      <p:sp>
        <p:nvSpPr>
          <p:cNvPr id="160" name="Google Shape;160;p16"/>
          <p:cNvSpPr/>
          <p:nvPr/>
        </p:nvSpPr>
        <p:spPr>
          <a:xfrm>
            <a:off x="575548" y="10324028"/>
            <a:ext cx="13479304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50"/>
              <a:buFont typeface="Nobile"/>
              <a:buNone/>
            </a:pPr>
            <a:r>
              <a:rPr b="1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Celebration:</a:t>
            </a:r>
            <a:r>
              <a:rPr b="0" i="0" lang="en-US" sz="125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 You now think like programmers – breaking down complex problems and building powerful solutions!</a:t>
            </a:r>
            <a:endParaRPr b="0" i="0" sz="12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